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82" r:id="rId5"/>
    <p:sldId id="283" r:id="rId6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A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20A30B-6F73-4F01-BA08-CBF4B8869FCD}" v="5" dt="2026-06-01T16:15:52.5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2009" autoAdjust="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871" y="2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135"/>
          </a:xfrm>
          <a:prstGeom prst="rect">
            <a:avLst/>
          </a:prstGeom>
        </p:spPr>
        <p:txBody>
          <a:bodyPr vert="horz" lIns="95564" tIns="47782" rIns="95564" bIns="4778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5564" tIns="47782" rIns="95564" bIns="47782" rtlCol="0"/>
          <a:lstStyle>
            <a:lvl1pPr algn="r">
              <a:defRPr sz="1300"/>
            </a:lvl1pPr>
          </a:lstStyle>
          <a:p>
            <a:fld id="{A7B8878A-471F-49D3-9F5C-1A5A92D6180A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4" tIns="47782" rIns="95564" bIns="4778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8"/>
          </a:xfrm>
          <a:prstGeom prst="rect">
            <a:avLst/>
          </a:prstGeom>
        </p:spPr>
        <p:txBody>
          <a:bodyPr vert="horz" lIns="95564" tIns="47782" rIns="95564" bIns="477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5564" tIns="47782" rIns="95564" bIns="4778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5564" tIns="47782" rIns="95564" bIns="47782" rtlCol="0" anchor="b"/>
          <a:lstStyle>
            <a:lvl1pPr algn="r">
              <a:defRPr sz="1300"/>
            </a:lvl1pPr>
          </a:lstStyle>
          <a:p>
            <a:fld id="{856CC2B4-E2E0-4D09-ADCB-659D7D5C9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076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D93B-78FC-4401-8851-5BB74B86B9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366BB0-70F9-4E55-B269-BEFC35B33C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F3431-219F-4F76-BCD8-77BD49D28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487C1-0BD9-4B2D-BD74-1A81C1164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DF2E1-3EF4-4DAA-B838-254166DBA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2572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4AECE-890B-4E80-B299-F12197D0B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FC50E1-D651-4A82-B5C1-4F5BABDBCE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C8275-3CC3-4D74-B6BD-856DEA87A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8A2C3-1F9C-4F04-A158-8C64C0A4E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97A8C-BED6-4DAF-881B-E977C0995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1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8FBD63-8E43-44DA-B65D-D73454A036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6063A3-67BF-441F-83CE-833AA93808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23603-9CE5-4B74-8EEB-A91AE44F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658DA-3E56-48EC-9815-1804F3A9B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188CC-F8E5-45F8-9053-AD4DAEB20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85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7CD8A-ABDC-45DF-AF0D-A715E0800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1D9C7-2F49-447A-92EB-C870FACEC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C1CE8-E760-4A79-80D9-CA8026C68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6D701-B0E2-4AC2-AF28-A7C8328C2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25C96-6AA3-453D-A857-28C01072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344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0AAD9-B001-4C49-B677-DA705FB2E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E652C7-46FE-4779-8A89-E47C1C0EF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A1743-0D1A-4528-ACFE-BE014BEC3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C3D78-0921-4B72-AF6D-3BB06B08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47BEF-4420-4AC7-B259-204662A5F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28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B036A-10C4-4E8C-9F43-A213ABB81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4E709-A4DE-4868-9DD0-16C2232660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929F08-B7A3-4BE3-A658-8CD2B3253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7832C-45E5-4EED-961E-EDF38469E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5F392-92C4-470A-BBEF-35673CF1F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BC0BB-82CA-4C84-A114-CB87A02AF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9076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74A0B-B267-4D0C-81E1-FAFD4E799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6F10E-9B92-439B-A809-21009D8EE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58F717-2BCF-45EB-980D-69D04E13D1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ABCAB1-8A56-4D70-961F-FF47987958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F918C1-5D33-446F-8B5D-72EFBE7756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C502CD-B671-4E13-A067-37AAAB3E9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C7709D-FDE9-4FAA-AEF6-4C95E3652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27488" y="6007100"/>
            <a:ext cx="4114800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19FB16-25FB-4CCD-A267-D87CC9F42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3276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63E94-D255-429C-A789-B7225E587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79252-D50E-40FA-A442-70E77EB5D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CBE16-44DC-49D8-A26B-EE129D201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AF8DB-3E34-413E-98E8-72A575C1F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242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A1A8FC-9A7A-4365-83DC-A816ED489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568314-04BD-4BE1-93C0-5B63786B2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2DD67-CCDF-4FA3-BBEA-16860E42C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793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19D34-0A6C-41BB-8959-B07DE5971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A1211-F509-45C7-9840-F92A1708C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A509E4-1B81-4CD4-B45C-14109448E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EA374-8FD7-4084-8B30-4100CF0EA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36BBF-91EB-4B49-8C28-86ED512D4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7EE62-90D2-4F14-AB09-F9FA5EC67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388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713B8-02A9-444A-A355-C64C65072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105C6-66D7-4268-BC50-29194F44D5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94400-74EA-4AEF-9B23-6FA2C242B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84D69-5F3E-44F0-A8E5-23565C9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7F3D98-F60B-48F8-B3E0-4D5441A75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59590-8990-450C-A415-F5115637F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6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5E60DF-E114-412C-94D9-B91E0A0D6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00983-A630-402E-B810-46DF01739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6E764-96CD-4B3C-B962-9FE8C67934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38E9D-AF8B-4FBE-8FE3-B88EE6601BA7}" type="datetimeFigureOut">
              <a:rPr lang="en-GB" smtClean="0"/>
              <a:t>02/06/2026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5F361-7C15-46AF-B987-3E7479807A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9B7ED-7C86-4239-B6C5-A9923476B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94D7-E29C-4446-A7DD-DD32551E9865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book, text&#10;&#10;Description automatically generated">
            <a:extLst>
              <a:ext uri="{FF2B5EF4-FFF2-40B4-BE49-F238E27FC236}">
                <a16:creationId xmlns:a16="http://schemas.microsoft.com/office/drawing/2014/main" id="{CDDE3F2A-5EAD-4B40-9307-61B17CEB69E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466" y="5808504"/>
            <a:ext cx="1499066" cy="7123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9D8B24D-98FB-454B-8C19-B7512AA3E8FB}"/>
              </a:ext>
            </a:extLst>
          </p:cNvPr>
          <p:cNvSpPr txBox="1"/>
          <p:nvPr userDrawn="1"/>
        </p:nvSpPr>
        <p:spPr>
          <a:xfrm>
            <a:off x="4190938" y="6538912"/>
            <a:ext cx="38101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solidFill>
                  <a:srgbClr val="DDAF3D"/>
                </a:solidFill>
              </a:rPr>
              <a:t>“No Set Destiny for Any</a:t>
            </a:r>
            <a:r>
              <a:rPr lang="en-GB" sz="1200" i="1" baseline="0" dirty="0">
                <a:solidFill>
                  <a:srgbClr val="DDAF3D"/>
                </a:solidFill>
              </a:rPr>
              <a:t> Child</a:t>
            </a:r>
            <a:r>
              <a:rPr lang="en-GB" sz="1200" i="1" dirty="0">
                <a:solidFill>
                  <a:srgbClr val="DDAF3D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541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7AF080F-CD34-1E4E-1197-5F5638BC4F8F}"/>
              </a:ext>
            </a:extLst>
          </p:cNvPr>
          <p:cNvCxnSpPr>
            <a:cxnSpLocks/>
          </p:cNvCxnSpPr>
          <p:nvPr/>
        </p:nvCxnSpPr>
        <p:spPr>
          <a:xfrm>
            <a:off x="950350" y="2898817"/>
            <a:ext cx="10104196" cy="1910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4AA2317-012B-D3AD-BA11-5E9A481ED25E}"/>
              </a:ext>
            </a:extLst>
          </p:cNvPr>
          <p:cNvGrpSpPr/>
          <p:nvPr/>
        </p:nvGrpSpPr>
        <p:grpSpPr>
          <a:xfrm>
            <a:off x="424320" y="969865"/>
            <a:ext cx="11343359" cy="4814796"/>
            <a:chOff x="409090" y="965457"/>
            <a:chExt cx="11274450" cy="4814796"/>
          </a:xfrm>
        </p:grpSpPr>
        <p:sp>
          <p:nvSpPr>
            <p:cNvPr id="3" name="Rectangle 2"/>
            <p:cNvSpPr/>
            <p:nvPr/>
          </p:nvSpPr>
          <p:spPr>
            <a:xfrm>
              <a:off x="3816781" y="965457"/>
              <a:ext cx="4158602" cy="431633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80000">
                  <a:srgbClr val="DDAF3D"/>
                </a:gs>
                <a:gs pos="100000">
                  <a:srgbClr val="DDAF3D"/>
                </a:gs>
              </a:gsLst>
              <a:lin ang="16200000" scaled="0"/>
            </a:gradFill>
            <a:ln>
              <a:noFill/>
            </a:ln>
            <a:effectLst>
              <a:outerShdw blurRad="40005" dist="22860" dir="5400000" algn="ctr" rotWithShape="0">
                <a:schemeClr val="tx1">
                  <a:alpha val="35000"/>
                </a:schemeClr>
              </a:outerShdw>
            </a:effectLst>
            <a:scene3d>
              <a:camera prst="orthographicFront"/>
              <a:lightRig rig="threePt" dir="t">
                <a:rot lat="0" lon="0" rev="5400000"/>
              </a:lightRig>
            </a:scene3d>
            <a:sp3d>
              <a:bevelT w="635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/>
                <a:t>Members up to 5; 3 external</a:t>
              </a: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FE7BD70-8471-A861-AAF8-E58BC4F3BCA4}"/>
                </a:ext>
              </a:extLst>
            </p:cNvPr>
            <p:cNvGrpSpPr/>
            <p:nvPr/>
          </p:nvGrpSpPr>
          <p:grpSpPr>
            <a:xfrm>
              <a:off x="409090" y="1409513"/>
              <a:ext cx="11274450" cy="4370740"/>
              <a:chOff x="409090" y="1409513"/>
              <a:chExt cx="11274450" cy="4370740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6BBA8DFC-F40F-9D39-EFD6-59FE1874A3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974739" y="3571542"/>
                <a:ext cx="0" cy="1070769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D9A58F0A-015E-A90F-9680-EF33F72509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545180" y="4652101"/>
                <a:ext cx="214369" cy="1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A5227643-40DF-0F49-C4BE-ED1544D7C57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469171" y="4642311"/>
                <a:ext cx="214369" cy="1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A35105BD-320A-E4A6-BB84-82A96D7CDA3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07158" y="3604581"/>
                <a:ext cx="0" cy="1070769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AD08A414-7CC7-FE87-1DF4-6036B49530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47258" y="3639184"/>
                <a:ext cx="0" cy="1070769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" name="Rectangle 3"/>
              <p:cNvSpPr/>
              <p:nvPr/>
            </p:nvSpPr>
            <p:spPr>
              <a:xfrm>
                <a:off x="3816782" y="1595476"/>
                <a:ext cx="4158602" cy="431633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75000"/>
                    </a:schemeClr>
                  </a:gs>
                  <a:gs pos="8000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/>
                  <a:t>Board of Trustees for MAT – Skills Based</a:t>
                </a: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3827181" y="2193230"/>
                <a:ext cx="4158602" cy="431633"/>
              </a:xfrm>
              <a:prstGeom prst="rect">
                <a:avLst/>
              </a:prstGeom>
              <a:gradFill>
                <a:gsLst>
                  <a:gs pos="0">
                    <a:srgbClr val="00B050"/>
                  </a:gs>
                  <a:gs pos="80000">
                    <a:srgbClr val="00B050"/>
                  </a:gs>
                  <a:gs pos="100000">
                    <a:srgbClr val="00B050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/>
                  <a:t>Chief Executive Officer</a:t>
                </a: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844801" y="3224143"/>
                <a:ext cx="1024041" cy="431633"/>
              </a:xfrm>
              <a:prstGeom prst="rect">
                <a:avLst/>
              </a:prstGeom>
              <a:gradFill>
                <a:gsLst>
                  <a:gs pos="0">
                    <a:srgbClr val="31859C"/>
                  </a:gs>
                  <a:gs pos="80000">
                    <a:srgbClr val="31859C"/>
                  </a:gs>
                  <a:gs pos="100000">
                    <a:srgbClr val="31859C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Director of ICT</a:t>
                </a: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7448807" y="4450786"/>
                <a:ext cx="919616" cy="431633"/>
              </a:xfrm>
              <a:prstGeom prst="rect">
                <a:avLst/>
              </a:prstGeom>
              <a:gradFill>
                <a:gsLst>
                  <a:gs pos="0">
                    <a:srgbClr val="7030A0"/>
                  </a:gs>
                  <a:gs pos="80000">
                    <a:srgbClr val="7030A0"/>
                  </a:gs>
                  <a:gs pos="100000">
                    <a:srgbClr val="7030A0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Goffs LAB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8602345" y="4459534"/>
                <a:ext cx="919616" cy="431633"/>
              </a:xfrm>
              <a:prstGeom prst="rect">
                <a:avLst/>
              </a:prstGeom>
              <a:gradFill>
                <a:gsLst>
                  <a:gs pos="0">
                    <a:srgbClr val="7030A0"/>
                  </a:gs>
                  <a:gs pos="80000">
                    <a:srgbClr val="7030A0"/>
                  </a:gs>
                  <a:gs pos="100000">
                    <a:srgbClr val="7030A0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GC LAB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9733418" y="4436286"/>
                <a:ext cx="870683" cy="431633"/>
              </a:xfrm>
              <a:prstGeom prst="rect">
                <a:avLst/>
              </a:prstGeom>
              <a:gradFill>
                <a:gsLst>
                  <a:gs pos="0">
                    <a:srgbClr val="7030A0"/>
                  </a:gs>
                  <a:gs pos="80000">
                    <a:srgbClr val="7030A0"/>
                  </a:gs>
                  <a:gs pos="100000">
                    <a:srgbClr val="7030A0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FES LAB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116588" y="5179744"/>
                <a:ext cx="2546744" cy="595720"/>
              </a:xfrm>
              <a:prstGeom prst="rect">
                <a:avLst/>
              </a:prstGeom>
              <a:gradFill>
                <a:gsLst>
                  <a:gs pos="0">
                    <a:srgbClr val="B3A2C7">
                      <a:lumMod val="75000"/>
                      <a:lumOff val="25000"/>
                    </a:srgbClr>
                  </a:gs>
                  <a:gs pos="80000">
                    <a:srgbClr val="B3A2C7">
                      <a:lumMod val="75000"/>
                      <a:lumOff val="25000"/>
                    </a:srgbClr>
                  </a:gs>
                  <a:gs pos="100000">
                    <a:srgbClr val="B3A2C7">
                      <a:lumMod val="75000"/>
                      <a:lumOff val="2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Trustee Resources Committee </a:t>
                </a:r>
              </a:p>
              <a:p>
                <a:pPr algn="ctr"/>
                <a:r>
                  <a:rPr lang="en-GB" sz="1100" dirty="0"/>
                  <a:t>(all schools)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18461" y="5177708"/>
                <a:ext cx="2546746" cy="602545"/>
              </a:xfrm>
              <a:prstGeom prst="rect">
                <a:avLst/>
              </a:prstGeom>
              <a:gradFill>
                <a:gsLst>
                  <a:gs pos="0">
                    <a:srgbClr val="B3A2C7">
                      <a:lumMod val="75000"/>
                      <a:lumOff val="25000"/>
                    </a:srgbClr>
                  </a:gs>
                  <a:gs pos="80000">
                    <a:srgbClr val="B3A2C7">
                      <a:lumMod val="75000"/>
                      <a:lumOff val="25000"/>
                    </a:srgbClr>
                  </a:gs>
                  <a:gs pos="100000">
                    <a:srgbClr val="B3A2C7">
                      <a:lumMod val="75000"/>
                      <a:lumOff val="2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Trustee School Improvement and Standards Committee</a:t>
                </a:r>
              </a:p>
              <a:p>
                <a:pPr algn="ctr"/>
                <a:r>
                  <a:rPr lang="en-GB" sz="1100" dirty="0"/>
                  <a:t>(all schools)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7406754" y="3207551"/>
                <a:ext cx="1024040" cy="431633"/>
              </a:xfrm>
              <a:prstGeom prst="rect">
                <a:avLst/>
              </a:prstGeom>
              <a:gradFill>
                <a:gsLst>
                  <a:gs pos="0">
                    <a:srgbClr val="31859C"/>
                  </a:gs>
                  <a:gs pos="80000">
                    <a:srgbClr val="31859C"/>
                  </a:gs>
                  <a:gs pos="100000">
                    <a:srgbClr val="31859C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Goffs Principal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8566167" y="3207551"/>
                <a:ext cx="1024041" cy="431633"/>
              </a:xfrm>
              <a:prstGeom prst="rect">
                <a:avLst/>
              </a:prstGeom>
              <a:gradFill>
                <a:gsLst>
                  <a:gs pos="0">
                    <a:srgbClr val="31859C"/>
                  </a:gs>
                  <a:gs pos="80000">
                    <a:srgbClr val="31859C"/>
                  </a:gs>
                  <a:gs pos="100000">
                    <a:srgbClr val="31859C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GC Principal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9722513" y="3207551"/>
                <a:ext cx="1816896" cy="431633"/>
              </a:xfrm>
              <a:prstGeom prst="rect">
                <a:avLst/>
              </a:prstGeom>
              <a:gradFill>
                <a:gsLst>
                  <a:gs pos="0">
                    <a:srgbClr val="31859C"/>
                  </a:gs>
                  <a:gs pos="80000">
                    <a:srgbClr val="31859C"/>
                  </a:gs>
                  <a:gs pos="100000">
                    <a:srgbClr val="31859C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Executive Principal Primary Phase/Oakview Principal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09090" y="3216548"/>
                <a:ext cx="1028886" cy="440481"/>
              </a:xfrm>
              <a:prstGeom prst="rect">
                <a:avLst/>
              </a:prstGeom>
              <a:gradFill>
                <a:gsLst>
                  <a:gs pos="0">
                    <a:srgbClr val="31859C"/>
                  </a:gs>
                  <a:gs pos="80000">
                    <a:srgbClr val="31859C"/>
                  </a:gs>
                  <a:gs pos="100000">
                    <a:srgbClr val="31859C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Chief Financial Officer</a:t>
                </a:r>
              </a:p>
            </p:txBody>
          </p:sp>
          <p:cxnSp>
            <p:nvCxnSpPr>
              <p:cNvPr id="33" name="Straight Connector 32"/>
              <p:cNvCxnSpPr>
                <a:cxnSpLocks/>
              </p:cNvCxnSpPr>
              <p:nvPr/>
            </p:nvCxnSpPr>
            <p:spPr>
              <a:xfrm flipH="1" flipV="1">
                <a:off x="10168759" y="3647480"/>
                <a:ext cx="4310" cy="780510"/>
              </a:xfrm>
              <a:prstGeom prst="line">
                <a:avLst/>
              </a:prstGeom>
              <a:ln w="15875">
                <a:solidFill>
                  <a:srgbClr val="0070C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Rectangle 33"/>
              <p:cNvSpPr/>
              <p:nvPr/>
            </p:nvSpPr>
            <p:spPr>
              <a:xfrm>
                <a:off x="1553642" y="3224745"/>
                <a:ext cx="1024917" cy="433622"/>
              </a:xfrm>
              <a:prstGeom prst="rect">
                <a:avLst/>
              </a:prstGeom>
              <a:gradFill>
                <a:gsLst>
                  <a:gs pos="0">
                    <a:srgbClr val="31859C"/>
                  </a:gs>
                  <a:gs pos="80000">
                    <a:srgbClr val="31859C"/>
                  </a:gs>
                  <a:gs pos="100000">
                    <a:srgbClr val="31859C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Director of People and Culture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4986228" y="3216548"/>
                <a:ext cx="1162044" cy="431633"/>
              </a:xfrm>
              <a:prstGeom prst="rect">
                <a:avLst/>
              </a:prstGeom>
              <a:gradFill>
                <a:gsLst>
                  <a:gs pos="0">
                    <a:srgbClr val="31859C"/>
                  </a:gs>
                  <a:gs pos="80000">
                    <a:srgbClr val="31859C"/>
                  </a:gs>
                  <a:gs pos="100000">
                    <a:srgbClr val="31859C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Trust Effectiveness Advisor</a:t>
                </a:r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 flipV="1">
                <a:off x="6783867" y="2907726"/>
                <a:ext cx="0" cy="326554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V="1">
                <a:off x="7947258" y="2907726"/>
                <a:ext cx="0" cy="326554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9107158" y="2907726"/>
                <a:ext cx="0" cy="326554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Rectangle 41"/>
              <p:cNvSpPr/>
              <p:nvPr/>
            </p:nvSpPr>
            <p:spPr>
              <a:xfrm>
                <a:off x="3317525" y="5176455"/>
                <a:ext cx="2546745" cy="602545"/>
              </a:xfrm>
              <a:prstGeom prst="rect">
                <a:avLst/>
              </a:prstGeom>
              <a:gradFill>
                <a:gsLst>
                  <a:gs pos="0">
                    <a:srgbClr val="B3A2C7">
                      <a:lumMod val="75000"/>
                      <a:lumOff val="25000"/>
                    </a:srgbClr>
                  </a:gs>
                  <a:gs pos="80000">
                    <a:srgbClr val="B3A2C7">
                      <a:lumMod val="75000"/>
                      <a:lumOff val="25000"/>
                    </a:srgbClr>
                  </a:gs>
                  <a:gs pos="100000">
                    <a:srgbClr val="B3A2C7">
                      <a:lumMod val="75000"/>
                      <a:lumOff val="2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Trustee People Committee</a:t>
                </a:r>
              </a:p>
              <a:p>
                <a:pPr algn="ctr"/>
                <a:r>
                  <a:rPr lang="en-GB" sz="1100" dirty="0"/>
                  <a:t>(all schools)</a:t>
                </a:r>
              </a:p>
            </p:txBody>
          </p:sp>
          <p:cxnSp>
            <p:nvCxnSpPr>
              <p:cNvPr id="50" name="Straight Connector 49"/>
              <p:cNvCxnSpPr>
                <a:cxnSpLocks/>
              </p:cNvCxnSpPr>
              <p:nvPr/>
            </p:nvCxnSpPr>
            <p:spPr>
              <a:xfrm flipV="1">
                <a:off x="1640276" y="5021326"/>
                <a:ext cx="10031436" cy="24325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cxnSpLocks/>
              </p:cNvCxnSpPr>
              <p:nvPr/>
            </p:nvCxnSpPr>
            <p:spPr>
              <a:xfrm>
                <a:off x="7947258" y="1811292"/>
                <a:ext cx="3717665" cy="0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cxnSpLocks/>
              </p:cNvCxnSpPr>
              <p:nvPr/>
            </p:nvCxnSpPr>
            <p:spPr>
              <a:xfrm>
                <a:off x="11664923" y="1811292"/>
                <a:ext cx="6790" cy="3210034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4175D1C-3F17-955C-3E72-33818EE628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31924" y="2894711"/>
                <a:ext cx="3703" cy="330034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D1DE62B6-0E69-0E9D-86ED-40350B64A2A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912434" y="2638360"/>
                <a:ext cx="0" cy="256351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5BAC5634-E881-1EA6-AE9E-EBCAC3E89AAC}"/>
                  </a:ext>
                </a:extLst>
              </p:cNvPr>
              <p:cNvCxnSpPr/>
              <p:nvPr/>
            </p:nvCxnSpPr>
            <p:spPr>
              <a:xfrm flipV="1">
                <a:off x="4357106" y="2897589"/>
                <a:ext cx="0" cy="326554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0D4E9A6D-2119-F6B5-67CE-9AB38C19B9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96084" y="1409513"/>
                <a:ext cx="0" cy="184727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D857FD59-9D90-D90D-077B-C3F4CF7B5D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06482" y="2022000"/>
                <a:ext cx="0" cy="184727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5B65FFB-59D0-A860-C212-82AD6121C8CD}"/>
                  </a:ext>
                </a:extLst>
              </p:cNvPr>
              <p:cNvSpPr/>
              <p:nvPr/>
            </p:nvSpPr>
            <p:spPr>
              <a:xfrm>
                <a:off x="2698355" y="3224745"/>
                <a:ext cx="1024917" cy="433622"/>
              </a:xfrm>
              <a:prstGeom prst="rect">
                <a:avLst/>
              </a:prstGeom>
              <a:gradFill>
                <a:gsLst>
                  <a:gs pos="0">
                    <a:srgbClr val="31859C"/>
                  </a:gs>
                  <a:gs pos="80000">
                    <a:srgbClr val="31859C"/>
                  </a:gs>
                  <a:gs pos="100000">
                    <a:srgbClr val="31859C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Head of Estates</a:t>
                </a:r>
              </a:p>
            </p:txBody>
          </p: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677B5DAA-8FED-892B-8765-49657FB079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378007" y="4675350"/>
                <a:ext cx="214369" cy="1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72B64AAA-0DB6-D163-A083-FD4A542A1EB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17095" y="5042950"/>
                <a:ext cx="0" cy="137976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FCC2ED6-6431-0827-75C0-6960CA592DB7}"/>
                  </a:ext>
                </a:extLst>
              </p:cNvPr>
              <p:cNvSpPr/>
              <p:nvPr/>
            </p:nvSpPr>
            <p:spPr>
              <a:xfrm>
                <a:off x="9738698" y="3831666"/>
                <a:ext cx="951581" cy="431633"/>
              </a:xfrm>
              <a:prstGeom prst="rect">
                <a:avLst/>
              </a:prstGeom>
              <a:gradFill>
                <a:gsLst>
                  <a:gs pos="0">
                    <a:srgbClr val="31859C"/>
                  </a:gs>
                  <a:gs pos="80000">
                    <a:srgbClr val="31859C"/>
                  </a:gs>
                  <a:gs pos="100000">
                    <a:srgbClr val="31859C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FES Associate Principal 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4FFE6DFD-491F-5C4D-E690-1BA928A66133}"/>
                  </a:ext>
                </a:extLst>
              </p:cNvPr>
              <p:cNvSpPr/>
              <p:nvPr/>
            </p:nvSpPr>
            <p:spPr>
              <a:xfrm>
                <a:off x="10708639" y="4436408"/>
                <a:ext cx="849130" cy="431633"/>
              </a:xfrm>
              <a:prstGeom prst="rect">
                <a:avLst/>
              </a:prstGeom>
              <a:gradFill>
                <a:gsLst>
                  <a:gs pos="0">
                    <a:srgbClr val="7030A0"/>
                  </a:gs>
                  <a:gs pos="80000">
                    <a:srgbClr val="7030A0"/>
                  </a:gs>
                  <a:gs pos="100000">
                    <a:srgbClr val="7030A0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OPS LAB</a:t>
                </a:r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4BC7149E-B5AD-999E-1791-DEF05F491C0F}"/>
                  </a:ext>
                </a:extLst>
              </p:cNvPr>
              <p:cNvCxnSpPr/>
              <p:nvPr/>
            </p:nvCxnSpPr>
            <p:spPr>
              <a:xfrm flipV="1">
                <a:off x="10978160" y="2899230"/>
                <a:ext cx="0" cy="326554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65D82DC8-9A98-541F-7736-80D2BD98716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17398" y="4675350"/>
                <a:ext cx="214369" cy="1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D691AA0A-D06D-6B10-F7CF-19EEED697CF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090295" y="2894409"/>
                <a:ext cx="3703" cy="330034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1AE0C0C0-8658-DFFA-4BB9-17887291BCF2}"/>
                  </a:ext>
                </a:extLst>
              </p:cNvPr>
              <p:cNvCxnSpPr/>
              <p:nvPr/>
            </p:nvCxnSpPr>
            <p:spPr>
              <a:xfrm flipV="1">
                <a:off x="3317525" y="2898819"/>
                <a:ext cx="0" cy="326554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6F9DEFC-E2B5-D50D-07C6-B19AFAB33CC4}"/>
                  </a:ext>
                </a:extLst>
              </p:cNvPr>
              <p:cNvSpPr/>
              <p:nvPr/>
            </p:nvSpPr>
            <p:spPr>
              <a:xfrm>
                <a:off x="6260918" y="3207551"/>
                <a:ext cx="1022820" cy="431633"/>
              </a:xfrm>
              <a:prstGeom prst="rect">
                <a:avLst/>
              </a:prstGeom>
              <a:gradFill>
                <a:gsLst>
                  <a:gs pos="0">
                    <a:srgbClr val="31859C"/>
                  </a:gs>
                  <a:gs pos="80000">
                    <a:srgbClr val="31859C"/>
                  </a:gs>
                  <a:gs pos="100000">
                    <a:srgbClr val="31859C"/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dirty="0"/>
                  <a:t>School Improvement Lead</a:t>
                </a:r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7639B4A4-9DC5-7762-8356-B59E5A794F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09274" y="5037954"/>
                <a:ext cx="0" cy="137976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3FE1E11B-A0B9-F136-E4DA-1F70F1FDF9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37243" y="5042245"/>
                <a:ext cx="0" cy="137976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48BAF6FF-06BE-AE4A-0314-1AAF0F67413D}"/>
                  </a:ext>
                </a:extLst>
              </p:cNvPr>
              <p:cNvCxnSpPr/>
              <p:nvPr/>
            </p:nvCxnSpPr>
            <p:spPr>
              <a:xfrm flipV="1">
                <a:off x="5557467" y="2907726"/>
                <a:ext cx="0" cy="326554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B7AAE871-3122-B973-2823-B311D9E66AF4}"/>
                  </a:ext>
                </a:extLst>
              </p:cNvPr>
              <p:cNvSpPr/>
              <p:nvPr/>
            </p:nvSpPr>
            <p:spPr>
              <a:xfrm>
                <a:off x="8915650" y="5181120"/>
                <a:ext cx="2546744" cy="595720"/>
              </a:xfrm>
              <a:prstGeom prst="rect">
                <a:avLst/>
              </a:prstGeom>
              <a:gradFill>
                <a:gsLst>
                  <a:gs pos="0">
                    <a:srgbClr val="B3A2C7">
                      <a:lumMod val="75000"/>
                      <a:lumOff val="25000"/>
                    </a:srgbClr>
                  </a:gs>
                  <a:gs pos="80000">
                    <a:srgbClr val="B3A2C7">
                      <a:lumMod val="75000"/>
                      <a:lumOff val="25000"/>
                    </a:srgbClr>
                  </a:gs>
                  <a:gs pos="100000">
                    <a:srgbClr val="B3A2C7">
                      <a:lumMod val="75000"/>
                      <a:lumOff val="2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  <a:scene3d>
                <a:camera prst="orthographicFront"/>
                <a:lightRig rig="threePt" dir="t">
                  <a:rot lat="0" lon="0" rev="5400000"/>
                </a:lightRig>
              </a:scene3d>
              <a:sp3d>
                <a:bevelT w="635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Trustee Search Committee </a:t>
                </a:r>
              </a:p>
              <a:p>
                <a:pPr algn="ctr"/>
                <a:r>
                  <a:rPr lang="en-GB" sz="1100" dirty="0"/>
                  <a:t>(all schools)</a:t>
                </a:r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38030E63-7B94-20A2-ACB4-53F5524A65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322804" y="5043371"/>
                <a:ext cx="0" cy="137976"/>
              </a:xfrm>
              <a:prstGeom prst="line">
                <a:avLst/>
              </a:prstGeom>
              <a:ln w="158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4" name="Picture 43">
            <a:extLst>
              <a:ext uri="{FF2B5EF4-FFF2-40B4-BE49-F238E27FC236}">
                <a16:creationId xmlns:a16="http://schemas.microsoft.com/office/drawing/2014/main" id="{7BF86352-0F81-1F0F-EF39-6AD8528A2B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423" y="5913965"/>
            <a:ext cx="1684849" cy="81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861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7621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95C623D553F240A19E9D4696BC9D52" ma:contentTypeVersion="8" ma:contentTypeDescription="Create a new document." ma:contentTypeScope="" ma:versionID="3741857c9f55033b24cc648c7f2cc850">
  <xsd:schema xmlns:xsd="http://www.w3.org/2001/XMLSchema" xmlns:xs="http://www.w3.org/2001/XMLSchema" xmlns:p="http://schemas.microsoft.com/office/2006/metadata/properties" xmlns:ns2="b8cc4007-7601-4b52-8909-fe73d707015e" xmlns:ns3="c97830df-b1d1-48ed-9158-5e2795aa576f" targetNamespace="http://schemas.microsoft.com/office/2006/metadata/properties" ma:root="true" ma:fieldsID="ff7c64c33c917e48f89f6e6402cc1893" ns2:_="" ns3:_="">
    <xsd:import namespace="b8cc4007-7601-4b52-8909-fe73d707015e"/>
    <xsd:import namespace="c97830df-b1d1-48ed-9158-5e2795aa5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cc4007-7601-4b52-8909-fe73d7070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7830df-b1d1-48ed-9158-5e2795aa576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6FA7C6A-7E8F-46C2-89EC-64785E80D9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CF1ED5-B9F9-4B7A-8293-8239F0607F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cc4007-7601-4b52-8909-fe73d707015e"/>
    <ds:schemaRef ds:uri="c97830df-b1d1-48ed-9158-5e2795aa5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EB1182E-C452-44ED-AAA3-63ECB98634B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91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Kerry Palmer</dc:creator>
  <cp:lastModifiedBy>Nina Ward</cp:lastModifiedBy>
  <cp:revision>144</cp:revision>
  <cp:lastPrinted>2022-09-07T10:42:32Z</cp:lastPrinted>
  <dcterms:created xsi:type="dcterms:W3CDTF">2019-10-17T08:57:41Z</dcterms:created>
  <dcterms:modified xsi:type="dcterms:W3CDTF">2026-06-02T07:26:40Z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1981358934</vt:i4>
  </property>
  <property fmtid="{D5CDD505-2E9C-101B-9397-08002B2CF9AE}" pid="3" name="_NewReviewCycle">
    <vt:lpwstr/>
  </property>
  <property fmtid="{D5CDD505-2E9C-101B-9397-08002B2CF9AE}" pid="4" name="_EmailSubject">
    <vt:lpwstr>Scheme of Delegation</vt:lpwstr>
  </property>
  <property fmtid="{D5CDD505-2E9C-101B-9397-08002B2CF9AE}" pid="5" name="_AuthorEmail">
    <vt:lpwstr>NWR@goffs.herts.sch.uk</vt:lpwstr>
  </property>
  <property fmtid="{D5CDD505-2E9C-101B-9397-08002B2CF9AE}" pid="6" name="_AuthorEmailDisplayName">
    <vt:lpwstr>Nina Ward</vt:lpwstr>
  </property>
  <property fmtid="{D5CDD505-2E9C-101B-9397-08002B2CF9AE}" pid="7" name="ContentTypeId">
    <vt:lpwstr>0x0101004395C623D553F240A19E9D4696BC9D52</vt:lpwstr>
  </property>
</Properties>
</file>